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6"/>
  </p:notesMasterIdLst>
  <p:handoutMasterIdLst>
    <p:handoutMasterId r:id="rId27"/>
  </p:handoutMasterIdLst>
  <p:sldIdLst>
    <p:sldId id="1009" r:id="rId2"/>
    <p:sldId id="591" r:id="rId3"/>
    <p:sldId id="821" r:id="rId4"/>
    <p:sldId id="823" r:id="rId5"/>
    <p:sldId id="934" r:id="rId6"/>
    <p:sldId id="996" r:id="rId7"/>
    <p:sldId id="958" r:id="rId8"/>
    <p:sldId id="953" r:id="rId9"/>
    <p:sldId id="960" r:id="rId10"/>
    <p:sldId id="998" r:id="rId11"/>
    <p:sldId id="999" r:id="rId12"/>
    <p:sldId id="1008" r:id="rId13"/>
    <p:sldId id="1001" r:id="rId14"/>
    <p:sldId id="1003" r:id="rId15"/>
    <p:sldId id="1002" r:id="rId16"/>
    <p:sldId id="1004" r:id="rId17"/>
    <p:sldId id="936" r:id="rId18"/>
    <p:sldId id="876" r:id="rId19"/>
    <p:sldId id="976" r:id="rId20"/>
    <p:sldId id="954" r:id="rId21"/>
    <p:sldId id="1005" r:id="rId22"/>
    <p:sldId id="1010" r:id="rId23"/>
    <p:sldId id="601" r:id="rId24"/>
    <p:sldId id="592" r:id="rId2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94694"/>
  </p:normalViewPr>
  <p:slideViewPr>
    <p:cSldViewPr snapToGrid="0">
      <p:cViewPr varScale="1">
        <p:scale>
          <a:sx n="121" d="100"/>
          <a:sy n="121" d="100"/>
        </p:scale>
        <p:origin x="1912" y="176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3/10/22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3/10/22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22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013199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75DFCDD-57D9-4D80-9D1C-148B7CE5AE5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3/10/22</a:t>
            </a:fld>
            <a:endParaRPr lang="en-US" altLang="en-US" sz="1300"/>
          </a:p>
        </p:txBody>
      </p:sp>
      <p:sp>
        <p:nvSpPr>
          <p:cNvPr id="1638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38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1C508DE-D597-4F17-970C-E7212B58D58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en-US" sz="1300"/>
          </a:p>
        </p:txBody>
      </p:sp>
      <p:sp>
        <p:nvSpPr>
          <p:cNvPr id="16384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DFF20395-451C-4374-B6ED-9C89A937578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384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385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80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812CA12-B66F-42AB-80CB-BEF8EC8C0814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3/10/22</a:t>
            </a:fld>
            <a:endParaRPr lang="en-US" altLang="en-US" sz="1300"/>
          </a:p>
        </p:txBody>
      </p:sp>
      <p:sp>
        <p:nvSpPr>
          <p:cNvPr id="1648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48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107F5C-D148-47FA-A509-A54116C5D5B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16486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4BC9C25C-2768-4010-A794-600BB0D8A4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487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487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0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B7C7E-BB07-40AF-823E-FE8349A978A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3/10/22</a:t>
            </a:fld>
            <a:endParaRPr lang="en-US" altLang="en-US" sz="1300"/>
          </a:p>
        </p:txBody>
      </p:sp>
      <p:sp>
        <p:nvSpPr>
          <p:cNvPr id="1566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66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6B80A-6B25-4F7A-8AD1-EA4E6408D6A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56677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000467A7-2B0F-4852-A0A1-B4ED886638C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8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9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80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6681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6682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8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7698C6-A8F1-49F0-AE04-A81458D9B45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3/10/22</a:t>
            </a:fld>
            <a:endParaRPr lang="en-US" altLang="en-US" sz="1300"/>
          </a:p>
        </p:txBody>
      </p:sp>
      <p:sp>
        <p:nvSpPr>
          <p:cNvPr id="1556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56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5F2EA9D-998A-4E74-89D1-D2076D83974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55653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64CE7F36-7616-417B-AB33-2A9A89854948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8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4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5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6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5657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5658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274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DA3CE42-9751-4667-B3B9-EF6B37ACC6CA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3/10/22</a:t>
            </a:fld>
            <a:endParaRPr lang="en-US" altLang="en-US" sz="1300"/>
          </a:p>
        </p:txBody>
      </p:sp>
      <p:sp>
        <p:nvSpPr>
          <p:cNvPr id="1597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97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EFF929-6AFC-4B07-ADCA-57FF8625615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15974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BA75A56-1842-4105-A7CC-8595103F0768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9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975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975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100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B7C7E-BB07-40AF-823E-FE8349A978A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3/10/22</a:t>
            </a:fld>
            <a:endParaRPr lang="en-US" altLang="en-US" sz="1300"/>
          </a:p>
        </p:txBody>
      </p:sp>
      <p:sp>
        <p:nvSpPr>
          <p:cNvPr id="1566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66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6B80A-6B25-4F7A-8AD1-EA4E6408D6A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56677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000467A7-2B0F-4852-A0A1-B4ED886638C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8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9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80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6681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6682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848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1F7813-D684-4300-B5B8-A5BD54A73510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3/10/22</a:t>
            </a:fld>
            <a:endParaRPr lang="en-US" altLang="en-US" sz="1300"/>
          </a:p>
        </p:txBody>
      </p:sp>
      <p:sp>
        <p:nvSpPr>
          <p:cNvPr id="162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2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2A21B7-D798-44A5-87E2-1CA8A4644B9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6282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C2DBF905-B206-412C-9AF3-F0BE5562EA1A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282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282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479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1F7813-D684-4300-B5B8-A5BD54A73510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3/10/22</a:t>
            </a:fld>
            <a:endParaRPr lang="en-US" altLang="en-US" sz="1300"/>
          </a:p>
        </p:txBody>
      </p:sp>
      <p:sp>
        <p:nvSpPr>
          <p:cNvPr id="162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2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2A21B7-D798-44A5-87E2-1CA8A4644B9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16282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C2DBF905-B206-412C-9AF3-F0BE5562EA1A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282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282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7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3/10/22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3/10/22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3/10/22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3/10/22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3/10/22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3/10/22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3/10/22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3/10/22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3/10/22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3/10/22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3/10/22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3/10/22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27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.emf"/><Relationship Id="rId5" Type="http://schemas.openxmlformats.org/officeDocument/2006/relationships/image" Target="../media/image7.png"/><Relationship Id="rId10" Type="http://schemas.openxmlformats.org/officeDocument/2006/relationships/image" Target="../media/image1340.png"/><Relationship Id="rId4" Type="http://schemas.openxmlformats.org/officeDocument/2006/relationships/image" Target="../media/image128.png"/><Relationship Id="rId9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810.png"/><Relationship Id="rId3" Type="http://schemas.openxmlformats.org/officeDocument/2006/relationships/image" Target="../media/image730.png"/><Relationship Id="rId7" Type="http://schemas.openxmlformats.org/officeDocument/2006/relationships/image" Target="../media/image770.png"/><Relationship Id="rId12" Type="http://schemas.openxmlformats.org/officeDocument/2006/relationships/image" Target="../media/image800.png"/><Relationship Id="rId2" Type="http://schemas.openxmlformats.org/officeDocument/2006/relationships/image" Target="../media/image1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image" Target="../media/image60.png"/><Relationship Id="rId5" Type="http://schemas.openxmlformats.org/officeDocument/2006/relationships/image" Target="../media/image750.png"/><Relationship Id="rId15" Type="http://schemas.openxmlformats.org/officeDocument/2006/relationships/image" Target="../media/image830.png"/><Relationship Id="rId10" Type="http://schemas.openxmlformats.org/officeDocument/2006/relationships/image" Target="../media/image790.png"/><Relationship Id="rId4" Type="http://schemas.openxmlformats.org/officeDocument/2006/relationships/image" Target="../media/image740.png"/><Relationship Id="rId9" Type="http://schemas.openxmlformats.org/officeDocument/2006/relationships/image" Target="../media/image100.png"/><Relationship Id="rId14" Type="http://schemas.openxmlformats.org/officeDocument/2006/relationships/image" Target="../media/image8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47.png"/><Relationship Id="rId16" Type="http://schemas.openxmlformats.org/officeDocument/2006/relationships/image" Target="../media/image161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13" Type="http://schemas.openxmlformats.org/officeDocument/2006/relationships/image" Target="../media/image14.png"/><Relationship Id="rId3" Type="http://schemas.openxmlformats.org/officeDocument/2006/relationships/image" Target="../media/image930.png"/><Relationship Id="rId7" Type="http://schemas.openxmlformats.org/officeDocument/2006/relationships/image" Target="../media/image1050.png"/><Relationship Id="rId12" Type="http://schemas.openxmlformats.org/officeDocument/2006/relationships/image" Target="../media/image114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0.png"/><Relationship Id="rId11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130.png"/><Relationship Id="rId4" Type="http://schemas.openxmlformats.org/officeDocument/2006/relationships/image" Target="../media/image167.png"/><Relationship Id="rId9" Type="http://schemas.openxmlformats.org/officeDocument/2006/relationships/image" Target="../media/image10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7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B51B-44BA-4F83-BAA4-3CD31626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Digest-Chain Extend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EC10C-F92D-4F9E-A2A5-3FEAAE32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Beyond digest and collision resistance: sequence-related integrity mechanisms</a:t>
            </a:r>
          </a:p>
          <a:p>
            <a:r>
              <a:rPr lang="en-US" dirty="0"/>
              <a:t>For digest-chain, the </a:t>
            </a:r>
            <a:r>
              <a:rPr lang="en-US" b="1" dirty="0"/>
              <a:t>extend function:</a:t>
            </a:r>
          </a:p>
          <a:p>
            <a:pPr lvl="1"/>
            <a:r>
              <a:rPr lang="en-US" dirty="0"/>
              <a:t>Input: digest and ‘next’ sequence</a:t>
            </a:r>
          </a:p>
          <a:p>
            <a:pPr lvl="1"/>
            <a:r>
              <a:rPr lang="en-US" dirty="0"/>
              <a:t>Output: digest (of entire sequence)</a:t>
            </a:r>
          </a:p>
          <a:p>
            <a:pPr lvl="1"/>
            <a:r>
              <a:rPr lang="en-US" dirty="0"/>
              <a:t>Correctness requirement: </a:t>
            </a:r>
            <a:br>
              <a:rPr lang="en-US" dirty="0"/>
            </a:br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r>
              <a:rPr lang="en-US" dirty="0"/>
              <a:t>Use to (1) extend chain, (2) validate new digest (with new seq.), or (3) use digest to validate a message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BAE03-85D6-46E0-87E5-6618076C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265AE-CA02-5A47-85CD-DB664124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28" y="4154489"/>
            <a:ext cx="6532625" cy="77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90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C5389-A415-4063-AB31-783C30B6E145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grpSp>
        <p:nvGrpSpPr>
          <p:cNvPr id="76805" name="Group 2"/>
          <p:cNvGrpSpPr>
            <a:grpSpLocks/>
          </p:cNvGrpSpPr>
          <p:nvPr/>
        </p:nvGrpSpPr>
        <p:grpSpPr bwMode="auto">
          <a:xfrm>
            <a:off x="2196874" y="4155172"/>
            <a:ext cx="4240529" cy="503854"/>
            <a:chOff x="1054" y="2795"/>
            <a:chExt cx="1928" cy="277"/>
          </a:xfrm>
        </p:grpSpPr>
        <p:sp>
          <p:nvSpPr>
            <p:cNvPr id="76825" name="Rectangle 3"/>
            <p:cNvSpPr>
              <a:spLocks noChangeArrowheads="1"/>
            </p:cNvSpPr>
            <p:nvPr/>
          </p:nvSpPr>
          <p:spPr bwMode="auto">
            <a:xfrm>
              <a:off x="1469" y="2795"/>
              <a:ext cx="1142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6" name="Rectangle 4"/>
                <p:cNvSpPr>
                  <a:spLocks noChangeArrowheads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6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7" name="Rectangle 5"/>
            <p:cNvSpPr>
              <a:spLocks noChangeArrowheads="1"/>
            </p:cNvSpPr>
            <p:nvPr/>
          </p:nvSpPr>
          <p:spPr bwMode="auto">
            <a:xfrm>
              <a:off x="1459" y="2795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endParaRPr lang="en-GB" altLang="en-US" sz="17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8" name="Rectangle 6"/>
                <p:cNvSpPr>
                  <a:spLocks noChangeArrowheads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8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9" name="Line 7"/>
            <p:cNvSpPr>
              <a:spLocks noChangeShapeType="1"/>
            </p:cNvSpPr>
            <p:nvPr/>
          </p:nvSpPr>
          <p:spPr bwMode="auto">
            <a:xfrm>
              <a:off x="1054" y="2795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0" name="Line 8"/>
            <p:cNvSpPr>
              <a:spLocks noChangeShapeType="1"/>
            </p:cNvSpPr>
            <p:nvPr/>
          </p:nvSpPr>
          <p:spPr bwMode="auto">
            <a:xfrm>
              <a:off x="1065" y="3052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1" name="Line 9"/>
            <p:cNvSpPr>
              <a:spLocks noChangeShapeType="1"/>
            </p:cNvSpPr>
            <p:nvPr/>
          </p:nvSpPr>
          <p:spPr bwMode="auto">
            <a:xfrm>
              <a:off x="1054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2" name="Line 10"/>
            <p:cNvSpPr>
              <a:spLocks noChangeShapeType="1"/>
            </p:cNvSpPr>
            <p:nvPr/>
          </p:nvSpPr>
          <p:spPr bwMode="auto">
            <a:xfrm>
              <a:off x="1459" y="2795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4" name="Line 12"/>
            <p:cNvSpPr>
              <a:spLocks noChangeShapeType="1"/>
            </p:cNvSpPr>
            <p:nvPr/>
          </p:nvSpPr>
          <p:spPr bwMode="auto">
            <a:xfrm>
              <a:off x="2971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5" name="Line 13"/>
            <p:cNvSpPr>
              <a:spLocks noChangeShapeType="1"/>
            </p:cNvSpPr>
            <p:nvPr/>
          </p:nvSpPr>
          <p:spPr bwMode="auto">
            <a:xfrm>
              <a:off x="2415" y="2801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06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81975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 The 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Extend Function</a:t>
            </a:r>
          </a:p>
        </p:txBody>
      </p:sp>
      <p:sp>
        <p:nvSpPr>
          <p:cNvPr id="76807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236538" y="1044575"/>
            <a:ext cx="8591550" cy="266444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We can define Extend for Merkle-</a:t>
            </a:r>
            <a:r>
              <a:rPr lang="en-GB" altLang="en-US" sz="2200" dirty="0" err="1"/>
              <a:t>Damgard</a:t>
            </a:r>
            <a:r>
              <a:rPr lang="en-GB" altLang="en-US" sz="2200" dirty="0"/>
              <a:t>:</a:t>
            </a:r>
            <a:endParaRPr lang="en-GB" altLang="en-US" sz="1400" dirty="0"/>
          </a:p>
          <a:p>
            <a:pPr marL="668338" lvl="1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800" dirty="0"/>
              <a:t>Idea: Just continue last digest!</a:t>
            </a: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br>
              <a:rPr lang="en-US" altLang="en-US" sz="2000" dirty="0">
                <a:solidFill>
                  <a:srgbClr val="000000"/>
                </a:solidFill>
                <a:cs typeface="Times New Roman" pitchFamily="18" charset="0"/>
              </a:rPr>
            </a:b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200" dirty="0">
                <a:sym typeface="Wingdings" panose="05000000000000000000" pitchFamily="2" charset="2"/>
              </a:rPr>
              <a:t>Not secure to be used to construct a MAC!</a:t>
            </a:r>
            <a:endParaRPr lang="en-GB" altLang="en-US" sz="2200" dirty="0"/>
          </a:p>
        </p:txBody>
      </p:sp>
      <p:sp>
        <p:nvSpPr>
          <p:cNvPr id="76808" name="AutoShape 16"/>
          <p:cNvSpPr>
            <a:spLocks noChangeArrowheads="1"/>
          </p:cNvSpPr>
          <p:nvPr/>
        </p:nvSpPr>
        <p:spPr bwMode="auto">
          <a:xfrm rot="-5400000">
            <a:off x="2337367" y="5352705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09" name="Line 17"/>
          <p:cNvSpPr>
            <a:spLocks noChangeShapeType="1"/>
          </p:cNvSpPr>
          <p:nvPr/>
        </p:nvSpPr>
        <p:spPr bwMode="auto">
          <a:xfrm>
            <a:off x="2808155" y="5455099"/>
            <a:ext cx="811380" cy="635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0" name="Line 18"/>
          <p:cNvSpPr>
            <a:spLocks noChangeShapeType="1"/>
          </p:cNvSpPr>
          <p:nvPr/>
        </p:nvSpPr>
        <p:spPr bwMode="auto">
          <a:xfrm>
            <a:off x="2156310" y="529249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1" name="Line 19"/>
          <p:cNvSpPr>
            <a:spLocks noChangeShapeType="1"/>
          </p:cNvSpPr>
          <p:nvPr/>
        </p:nvSpPr>
        <p:spPr bwMode="auto">
          <a:xfrm flipV="1">
            <a:off x="2436586" y="4659761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812" name="Text Box 20"/>
              <p:cNvSpPr txBox="1">
                <a:spLocks noChangeArrowheads="1"/>
              </p:cNvSpPr>
              <p:nvPr/>
            </p:nvSpPr>
            <p:spPr bwMode="auto">
              <a:xfrm>
                <a:off x="1840583" y="5045618"/>
                <a:ext cx="42862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6812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0583" y="5045618"/>
                <a:ext cx="428620" cy="463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13" name="Line 21"/>
          <p:cNvSpPr>
            <a:spLocks noChangeShapeType="1"/>
          </p:cNvSpPr>
          <p:nvPr/>
        </p:nvSpPr>
        <p:spPr bwMode="auto">
          <a:xfrm>
            <a:off x="2436586" y="5137186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8" name="AutoShape 26"/>
          <p:cNvSpPr>
            <a:spLocks noChangeArrowheads="1"/>
          </p:cNvSpPr>
          <p:nvPr/>
        </p:nvSpPr>
        <p:spPr bwMode="auto">
          <a:xfrm rot="-5400000">
            <a:off x="5247523" y="5343180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19" name="Line 27"/>
          <p:cNvSpPr>
            <a:spLocks noChangeShapeType="1"/>
          </p:cNvSpPr>
          <p:nvPr/>
        </p:nvSpPr>
        <p:spPr bwMode="auto">
          <a:xfrm flipV="1">
            <a:off x="5346742" y="4650236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1" name="Line 29"/>
          <p:cNvSpPr>
            <a:spLocks noChangeShapeType="1"/>
          </p:cNvSpPr>
          <p:nvPr/>
        </p:nvSpPr>
        <p:spPr bwMode="auto">
          <a:xfrm flipV="1">
            <a:off x="5762667" y="5455098"/>
            <a:ext cx="249238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3" name="Text Box 31"/>
          <p:cNvSpPr txBox="1">
            <a:spLocks noChangeArrowheads="1"/>
          </p:cNvSpPr>
          <p:nvPr/>
        </p:nvSpPr>
        <p:spPr bwMode="auto">
          <a:xfrm>
            <a:off x="6519905" y="5234436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24" name="Text Box 32"/>
              <p:cNvSpPr txBox="1">
                <a:spLocks noChangeArrowheads="1"/>
              </p:cNvSpPr>
              <p:nvPr/>
            </p:nvSpPr>
            <p:spPr bwMode="auto">
              <a:xfrm>
                <a:off x="5963973" y="5205861"/>
                <a:ext cx="3000863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Ext(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d>
                      <m:dPr>
                        <m:ctrlPr>
                          <a:rPr lang="el-GR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altLang="en-US" sz="2800" dirty="0"/>
                          <m:t>, … , </m:t>
                        </m:r>
                        <m:sSub>
                          <m:sSubPr>
                            <m:ctrlPr>
                              <a:rPr lang="en-GB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24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3973" y="5205861"/>
                <a:ext cx="3000863" cy="463846"/>
              </a:xfrm>
              <a:prstGeom prst="rect">
                <a:avLst/>
              </a:prstGeom>
              <a:blipFill>
                <a:blip r:embed="rId7"/>
                <a:stretch>
                  <a:fillRect l="-3043" t="-10526" r="-1217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32"/>
              <p:cNvSpPr txBox="1">
                <a:spLocks noChangeArrowheads="1"/>
              </p:cNvSpPr>
              <p:nvPr/>
            </p:nvSpPr>
            <p:spPr bwMode="auto">
              <a:xfrm>
                <a:off x="2786606" y="5462079"/>
                <a:ext cx="1659406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||1||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6606" y="5462079"/>
                <a:ext cx="1659406" cy="463846"/>
              </a:xfrm>
              <a:prstGeom prst="rect">
                <a:avLst/>
              </a:prstGeom>
              <a:blipFill>
                <a:blip r:embed="rId8"/>
                <a:stretch>
                  <a:fillRect l="-1103" t="-10526" r="-5147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9080" y="5462079"/>
                <a:ext cx="441444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Δ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9080" y="5462079"/>
                <a:ext cx="441444" cy="4638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18">
            <a:extLst>
              <a:ext uri="{FF2B5EF4-FFF2-40B4-BE49-F238E27FC236}">
                <a16:creationId xmlns:a16="http://schemas.microsoft.com/office/drawing/2014/main" id="{09D1FB3B-5CB2-4D2E-B0B2-BA1A92F61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3698" y="544621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E7EF937D-115E-4521-8DC4-8BB4A7BA4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4879" y="532995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8491DABB-C98A-467F-A553-44DEF600D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155" y="5174647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8">
            <a:extLst>
              <a:ext uri="{FF2B5EF4-FFF2-40B4-BE49-F238E27FC236}">
                <a16:creationId xmlns:a16="http://schemas.microsoft.com/office/drawing/2014/main" id="{60971853-101C-4374-A2F5-C5E64CC91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2267" y="548367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9151" y="5098032"/>
                <a:ext cx="42862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9151" y="5098032"/>
                <a:ext cx="428620" cy="4638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2729674-257D-7C4E-B38D-5E0F69241C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628" y="1791076"/>
            <a:ext cx="7422344" cy="13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563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64B3-6180-48F1-8D74-F125956F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8DB0E-0959-4CC0-BB30-5F94821A0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49350"/>
                <a:ext cx="8385717" cy="4981575"/>
              </a:xfrm>
            </p:spPr>
            <p:txBody>
              <a:bodyPr/>
              <a:lstStyle/>
              <a:p>
                <a:r>
                  <a:rPr lang="en-US" sz="2800" dirty="0"/>
                  <a:t>Digest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∆:</m:t>
                    </m:r>
                    <m:d>
                      <m:dPr>
                        <m:begChr m:val="{"/>
                        <m:endChr m:val="}"/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2"/>
                <a:r>
                  <a:rPr lang="en-US" sz="2000" dirty="0"/>
                  <a:t>Collision-resistance requirement</a:t>
                </a:r>
              </a:p>
              <a:p>
                <a:r>
                  <a:rPr lang="en-US" sz="2800" dirty="0"/>
                  <a:t>Validation of Inclusion: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𝑃𝑜𝐼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𝑉𝑒𝑟𝑃𝑜𝐼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𝑃𝑜𝐼</m:t>
                    </m:r>
                  </m:oMath>
                </a14:m>
                <a:r>
                  <a:rPr lang="en-US" sz="2400" dirty="0"/>
                  <a:t> function: compute Proof of Inclusion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𝑉𝑒𝑟𝑃𝑜𝐼</m:t>
                    </m:r>
                  </m:oMath>
                </a14:m>
                <a:r>
                  <a:rPr lang="en-US" sz="2400" dirty="0"/>
                  <a:t> function: verify PoI</a:t>
                </a:r>
              </a:p>
              <a:p>
                <a:pPr lvl="1"/>
                <a:r>
                  <a:rPr lang="en-US" sz="2400" dirty="0"/>
                  <a:t>Both: mandatory and optimized</a:t>
                </a:r>
              </a:p>
              <a:p>
                <a:pPr lvl="1"/>
                <a:r>
                  <a:rPr lang="en-US" sz="2400" dirty="0"/>
                  <a:t>Optional, also Proof-of-Non-Inclusion (</a:t>
                </a:r>
                <a:r>
                  <a:rPr lang="en-US" sz="2400" dirty="0" err="1"/>
                  <a:t>PoNI</a:t>
                </a:r>
                <a:r>
                  <a:rPr lang="en-US" sz="2400" dirty="0"/>
                  <a:t>) </a:t>
                </a:r>
              </a:p>
              <a:p>
                <a:r>
                  <a:rPr lang="en-US" sz="2800" dirty="0"/>
                  <a:t>Extending the Sequence: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𝑃𝑜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𝑉𝑒𝑟𝑃𝑜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𝑃𝑜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: Proof of Consistency (from old digest to new)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𝑉𝑒𝑟𝑃𝑜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function: verify </a:t>
                </a:r>
                <a:r>
                  <a:rPr lang="en-US" sz="2400" dirty="0" err="1"/>
                  <a:t>PoC</a:t>
                </a:r>
                <a:endParaRPr lang="en-US" sz="2400" dirty="0"/>
              </a:p>
              <a:p>
                <a:pPr lvl="1"/>
                <a:r>
                  <a:rPr lang="en-US" sz="2400" dirty="0"/>
                  <a:t>Optional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8DB0E-0959-4CC0-BB30-5F94821A0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49350"/>
                <a:ext cx="8385717" cy="4981575"/>
              </a:xfrm>
              <a:blipFill>
                <a:blip r:embed="rId2"/>
                <a:stretch>
                  <a:fillRect l="-454" t="-1272" b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4BCCB-08D3-4818-B1E5-8CC272A6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406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83E-4875-420D-98B3-B80609C0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 scheme: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C616C-162C-44AC-9962-80DB304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4EF06-555C-344A-8F2A-A22BB6DA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3" y="1383059"/>
            <a:ext cx="7602284" cy="40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4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83E-4875-420D-98B3-B80609C0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digest: correctness and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C616C-162C-44AC-9962-80DB304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47D88-FDE2-794C-82FE-AD988BE8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3" y="1390998"/>
            <a:ext cx="7641993" cy="46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01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76DD-7682-4435-BA7A-B7D48610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Consistency (</a:t>
            </a:r>
            <a:r>
              <a:rPr lang="en-US" dirty="0" err="1"/>
              <a:t>PoC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8FB0DB-71AF-43D5-8452-16C5F4261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Merkle digest scheme supports </a:t>
            </a:r>
            <a:r>
              <a:rPr lang="en-US" dirty="0" err="1"/>
              <a:t>PoC</a:t>
            </a:r>
            <a:r>
              <a:rPr lang="en-US" dirty="0"/>
              <a:t> if it has two more functions: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Correct </a:t>
            </a:r>
            <a:r>
              <a:rPr lang="en-US" dirty="0" err="1"/>
              <a:t>PoC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2BA3-4F87-4514-8C9A-9960929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A1639-8288-B547-9C73-1246E0FF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82" y="2319454"/>
            <a:ext cx="7604830" cy="1956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47054E-CD34-CA4F-99B0-B50CE44B6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7" y="5257649"/>
            <a:ext cx="7897164" cy="37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6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76DD-7682-4435-BA7A-B7D48610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Proof of Consistency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2BA3-4F87-4514-8C9A-9960929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ACAD8-A3D3-5749-8E9C-94EE35E52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51" y="1759064"/>
            <a:ext cx="8293149" cy="23557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CDBC09-6578-6A49-8D3B-A5335E6F74DD}"/>
              </a:ext>
            </a:extLst>
          </p:cNvPr>
          <p:cNvSpPr txBox="1"/>
          <p:nvPr/>
        </p:nvSpPr>
        <p:spPr>
          <a:xfrm>
            <a:off x="2471056" y="4637314"/>
            <a:ext cx="3929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FF"/>
                </a:solidFill>
              </a:rPr>
              <a:t>To be consistent with previous slides, replace </a:t>
            </a:r>
            <a:r>
              <a:rPr lang="en-US" i="1" dirty="0">
                <a:solidFill>
                  <a:srgbClr val="FF00FF"/>
                </a:solidFill>
              </a:rPr>
              <a:t>B</a:t>
            </a:r>
            <a:r>
              <a:rPr lang="en-US" i="1" baseline="-25000" dirty="0">
                <a:solidFill>
                  <a:srgbClr val="FF00FF"/>
                </a:solidFill>
              </a:rPr>
              <a:t>A</a:t>
            </a:r>
            <a:r>
              <a:rPr lang="en-US" i="1" dirty="0">
                <a:solidFill>
                  <a:srgbClr val="FF00FF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with </a:t>
            </a:r>
            <a:r>
              <a:rPr lang="en-US" i="1" dirty="0">
                <a:solidFill>
                  <a:srgbClr val="FF00FF"/>
                </a:solidFill>
              </a:rPr>
              <a:t>B</a:t>
            </a:r>
            <a:r>
              <a:rPr lang="en-US" i="1" baseline="-25000" dirty="0">
                <a:solidFill>
                  <a:srgbClr val="FF00FF"/>
                </a:solidFill>
              </a:rPr>
              <a:t>CN</a:t>
            </a:r>
          </a:p>
          <a:p>
            <a:pPr algn="ctr"/>
            <a:endParaRPr lang="en-US" i="1" baseline="-2500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76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dirty="0"/>
              <a:t>Two-layered 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4832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Short digest validates integrity of large object</a:t>
                </a:r>
              </a:p>
              <a:p>
                <a:pPr lvl="1"/>
                <a:r>
                  <a:rPr lang="en-US" sz="2000" dirty="0"/>
                  <a:t>Often, object consists of multiple ‘files’</a:t>
                </a:r>
              </a:p>
              <a:p>
                <a:r>
                  <a:rPr lang="en-US" sz="2400" dirty="0"/>
                  <a:t>Merkle tree</a:t>
                </a:r>
                <a:r>
                  <a:rPr lang="en-US" sz="2400" b="1" dirty="0"/>
                  <a:t> </a:t>
                </a:r>
                <a:r>
                  <a:rPr lang="en-US" sz="2400" dirty="0"/>
                  <a:t>: integrity for many ‘messages’</a:t>
                </a:r>
              </a:p>
              <a:p>
                <a:pPr lvl="1"/>
                <a:r>
                  <a:rPr lang="en-US" sz="2000" dirty="0"/>
                  <a:t>Hash each ‘message’ in block, then hash-of-hashes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Validate each ‘message’ independently</a:t>
                </a:r>
              </a:p>
              <a:p>
                <a:pPr lvl="2"/>
                <a:r>
                  <a:rPr lang="en-US" sz="1800" dirty="0"/>
                  <a:t>Advantages: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efficiency</a:t>
                </a:r>
                <a:r>
                  <a:rPr lang="en-US" sz="1800" dirty="0"/>
                  <a:t> (computation, communication) and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privacy</a:t>
                </a:r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4832"/>
                <a:ext cx="8229600" cy="4981575"/>
              </a:xfrm>
              <a:blipFill>
                <a:blip r:embed="rId2"/>
                <a:stretch>
                  <a:fillRect l="-296" t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 bwMode="auto">
              <a:xfrm>
                <a:off x="679730" y="3727500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730" y="3727500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20124" y="3752959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0124" y="3752959"/>
                <a:ext cx="1520822" cy="37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4566421" y="3732458"/>
                <a:ext cx="1529155" cy="369506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6421" y="3732458"/>
                <a:ext cx="1529155" cy="36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 bwMode="auto">
              <a:xfrm>
                <a:off x="6847973" y="3752959"/>
                <a:ext cx="1522923" cy="37738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973" y="3752959"/>
                <a:ext cx="1522923" cy="37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915871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4647034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rapezoid 81"/>
          <p:cNvSpPr/>
          <p:nvPr/>
        </p:nvSpPr>
        <p:spPr bwMode="auto">
          <a:xfrm flipH="1" flipV="1">
            <a:off x="674057" y="4121578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123633" y="4072718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33" y="4072718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 bwMode="auto">
              <a:xfrm>
                <a:off x="1044375" y="4519064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5" y="4519064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r="-6250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rapezoid 84"/>
          <p:cNvSpPr/>
          <p:nvPr/>
        </p:nvSpPr>
        <p:spPr bwMode="auto">
          <a:xfrm flipH="1" flipV="1">
            <a:off x="2622723" y="4116049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4067189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4067189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4513535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4513535"/>
                <a:ext cx="766489" cy="404492"/>
              </a:xfrm>
              <a:prstGeom prst="rect">
                <a:avLst/>
              </a:prstGeom>
              <a:blipFill>
                <a:blip r:embed="rId10"/>
                <a:stretch>
                  <a:fillRect r="-7031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pezoid 87"/>
          <p:cNvSpPr/>
          <p:nvPr/>
        </p:nvSpPr>
        <p:spPr bwMode="auto">
          <a:xfrm flipH="1" flipV="1">
            <a:off x="4561871" y="411389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11447" y="406503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47" y="4065033"/>
                <a:ext cx="446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 bwMode="auto">
              <a:xfrm>
                <a:off x="4932189" y="451137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189" y="4511379"/>
                <a:ext cx="766489" cy="404492"/>
              </a:xfrm>
              <a:prstGeom prst="rect">
                <a:avLst/>
              </a:prstGeom>
              <a:blipFill>
                <a:blip r:embed="rId12"/>
                <a:stretch>
                  <a:fillRect r="-7031" b="-44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rapezoid 90"/>
          <p:cNvSpPr/>
          <p:nvPr/>
        </p:nvSpPr>
        <p:spPr bwMode="auto">
          <a:xfrm flipH="1" flipV="1">
            <a:off x="6874360" y="414439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23936" y="4095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36" y="4095530"/>
                <a:ext cx="44640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 bwMode="auto">
              <a:xfrm>
                <a:off x="7244678" y="454187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4678" y="4541876"/>
                <a:ext cx="766489" cy="404492"/>
              </a:xfrm>
              <a:prstGeom prst="rect">
                <a:avLst/>
              </a:prstGeom>
              <a:blipFill>
                <a:blip r:embed="rId14"/>
                <a:stretch>
                  <a:fillRect r="-7031" b="-44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516134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082724" y="512203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4" y="5122035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555882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5558826"/>
                <a:ext cx="766489" cy="40449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918027"/>
            <a:ext cx="929640" cy="204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stCxn id="84" idx="3"/>
          </p:cNvCxnSpPr>
          <p:nvPr/>
        </p:nvCxnSpPr>
        <p:spPr bwMode="auto">
          <a:xfrm>
            <a:off x="1810864" y="4721310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67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dirty="0"/>
              <a:t>Two-layered 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904832"/>
                <a:ext cx="8347587" cy="4981575"/>
              </a:xfrm>
            </p:spPr>
            <p:txBody>
              <a:bodyPr/>
              <a:lstStyle/>
              <a:p>
                <a:r>
                  <a:rPr lang="en-US" sz="2400" dirty="0"/>
                  <a:t>Hash each item in block separately: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…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Digest is hash of hashes:</a:t>
                </a:r>
                <a:b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,…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… 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904832"/>
                <a:ext cx="8347587" cy="4981575"/>
              </a:xfrm>
              <a:blipFill>
                <a:blip r:embed="rId2"/>
                <a:stretch>
                  <a:fillRect l="-292" t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 bwMode="auto">
              <a:xfrm>
                <a:off x="679730" y="2873187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730" y="2873187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20124" y="2898646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0124" y="2898646"/>
                <a:ext cx="1520822" cy="37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4566421" y="2878145"/>
                <a:ext cx="1529155" cy="369506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6421" y="2878145"/>
                <a:ext cx="1529155" cy="36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 bwMode="auto">
              <a:xfrm>
                <a:off x="6847973" y="2898646"/>
                <a:ext cx="1522923" cy="37738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973" y="2898646"/>
                <a:ext cx="1522923" cy="37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061558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3792721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rapezoid 81"/>
          <p:cNvSpPr/>
          <p:nvPr/>
        </p:nvSpPr>
        <p:spPr bwMode="auto">
          <a:xfrm flipH="1" flipV="1">
            <a:off x="674057" y="3267265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123633" y="321840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33" y="3218405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 bwMode="auto">
              <a:xfrm>
                <a:off x="1044375" y="3664751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5" y="3664751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r="-6250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rapezoid 84"/>
          <p:cNvSpPr/>
          <p:nvPr/>
        </p:nvSpPr>
        <p:spPr bwMode="auto">
          <a:xfrm flipH="1" flipV="1">
            <a:off x="2622723" y="326173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321287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3212876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365922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3659222"/>
                <a:ext cx="766489" cy="404492"/>
              </a:xfrm>
              <a:prstGeom prst="rect">
                <a:avLst/>
              </a:prstGeom>
              <a:blipFill>
                <a:blip r:embed="rId10"/>
                <a:stretch>
                  <a:fillRect r="-7031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pezoid 87"/>
          <p:cNvSpPr/>
          <p:nvPr/>
        </p:nvSpPr>
        <p:spPr bwMode="auto">
          <a:xfrm flipH="1" flipV="1">
            <a:off x="4561871" y="325958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11447" y="3210720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47" y="3210720"/>
                <a:ext cx="446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 bwMode="auto">
              <a:xfrm>
                <a:off x="4932189" y="365706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189" y="3657066"/>
                <a:ext cx="766489" cy="404492"/>
              </a:xfrm>
              <a:prstGeom prst="rect">
                <a:avLst/>
              </a:prstGeom>
              <a:blipFill>
                <a:blip r:embed="rId12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rapezoid 90"/>
          <p:cNvSpPr/>
          <p:nvPr/>
        </p:nvSpPr>
        <p:spPr bwMode="auto">
          <a:xfrm flipH="1" flipV="1">
            <a:off x="6874360" y="329007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23936" y="3241217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36" y="3241217"/>
                <a:ext cx="44640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 bwMode="auto">
              <a:xfrm>
                <a:off x="7244678" y="3687563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4678" y="3687563"/>
                <a:ext cx="766489" cy="404492"/>
              </a:xfrm>
              <a:prstGeom prst="rect">
                <a:avLst/>
              </a:prstGeom>
              <a:blipFill>
                <a:blip r:embed="rId14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430702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082724" y="426772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4" y="4267722"/>
                <a:ext cx="44640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4704513"/>
                <a:ext cx="782483" cy="357464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0" 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4704513"/>
                <a:ext cx="782483" cy="357464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063714"/>
            <a:ext cx="929640" cy="204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stCxn id="84" idx="3"/>
          </p:cNvCxnSpPr>
          <p:nvPr/>
        </p:nvCxnSpPr>
        <p:spPr bwMode="auto">
          <a:xfrm>
            <a:off x="1810864" y="3866997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49990" y="3937695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90" y="3937695"/>
                <a:ext cx="47198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66124" y="3878738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4" y="3878738"/>
                <a:ext cx="47731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216875" y="3937695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875" y="3937695"/>
                <a:ext cx="47731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1069853" y="5341002"/>
            <a:ext cx="6726071" cy="4750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Allows each user to receive, validate only required items. How?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806D2-2ABB-42A2-89B7-8890C8A281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9214" y="971593"/>
            <a:ext cx="8513397" cy="17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6" grpId="0" animBg="1"/>
      <p:bldP spid="68" grpId="0" animBg="1"/>
      <p:bldP spid="82" grpId="0" animBg="1"/>
      <p:bldP spid="83" grpId="0"/>
      <p:bldP spid="84" grpId="0" animBg="1"/>
      <p:bldP spid="85" grpId="0" animBg="1"/>
      <p:bldP spid="86" grpId="0"/>
      <p:bldP spid="87" grpId="0" animBg="1"/>
      <p:bldP spid="88" grpId="0" animBg="1"/>
      <p:bldP spid="89" grpId="0"/>
      <p:bldP spid="90" grpId="0" animBg="1"/>
      <p:bldP spid="91" grpId="0" animBg="1"/>
      <p:bldP spid="92" grpId="0"/>
      <p:bldP spid="93" grpId="0" animBg="1"/>
      <p:bldP spid="94" grpId="0" animBg="1"/>
      <p:bldP spid="95" grpId="0"/>
      <p:bldP spid="96" grpId="0" animBg="1"/>
      <p:bldP spid="6" grpId="0"/>
      <p:bldP spid="30" grpId="0"/>
      <p:bldP spid="31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To verify inclusion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66" t="-15748" b="-3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09028" y="2997051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9028" y="2997051"/>
                <a:ext cx="1520822" cy="371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169189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3900352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Trapezoid 84"/>
          <p:cNvSpPr/>
          <p:nvPr/>
        </p:nvSpPr>
        <p:spPr bwMode="auto">
          <a:xfrm flipH="1" flipV="1">
            <a:off x="2622723" y="336936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3320507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3320507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3766853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3766853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4414658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118080" y="4384032"/>
                <a:ext cx="596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80" y="4384032"/>
                <a:ext cx="596765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4812144"/>
                <a:ext cx="782483" cy="357464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0" 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4812144"/>
                <a:ext cx="782483" cy="357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171345"/>
            <a:ext cx="1040177" cy="2126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cxnSpLocks/>
          </p:cNvCxnSpPr>
          <p:nvPr/>
        </p:nvCxnSpPr>
        <p:spPr bwMode="auto">
          <a:xfrm>
            <a:off x="1810864" y="3974628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74870" y="3613581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870" y="3613581"/>
                <a:ext cx="471988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66124" y="3986369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4" y="3986369"/>
                <a:ext cx="4773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609866" y="358321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866" y="3583211"/>
                <a:ext cx="477310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1405053" y="5538472"/>
                <a:ext cx="7149011" cy="532911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Receive and validate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.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Other hashes still required, though.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5053" y="5538472"/>
                <a:ext cx="7149011" cy="532911"/>
              </a:xfrm>
              <a:prstGeom prst="roundRect">
                <a:avLst>
                  <a:gd name="adj" fmla="val 50000"/>
                </a:avLst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734373-795A-4C25-BE3C-285AD80E615D}"/>
                  </a:ext>
                </a:extLst>
              </p:cNvPr>
              <p:cNvSpPr txBox="1"/>
              <p:nvPr/>
            </p:nvSpPr>
            <p:spPr>
              <a:xfrm>
                <a:off x="5207388" y="378524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734373-795A-4C25-BE3C-285AD80E6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388" y="3785241"/>
                <a:ext cx="47731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78198E21-9981-4219-87B4-465C954766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214" y="971593"/>
            <a:ext cx="8513397" cy="17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5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85" grpId="0" animBg="1"/>
      <p:bldP spid="86" grpId="0"/>
      <p:bldP spid="87" grpId="0" animBg="1"/>
      <p:bldP spid="94" grpId="0" animBg="1"/>
      <p:bldP spid="95" grpId="0"/>
      <p:bldP spid="96" grpId="0" animBg="1"/>
      <p:bldP spid="6" grpId="0"/>
      <p:bldP spid="30" grpId="0"/>
      <p:bldP spid="31" grpId="0"/>
      <p:bldP spid="7" grpId="0" animBg="1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Hash based MACs.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Domain extension.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Merkle digest and Merkle trees. </a:t>
            </a:r>
          </a:p>
          <a:p>
            <a:pPr>
              <a:buFont typeface="Wingdings" pitchFamily="2" charset="2"/>
              <a:buChar char="q"/>
            </a:pPr>
            <a:r>
              <a:rPr lang="en-US"/>
              <a:t>Blockchains.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B821B-50C0-4251-8504-FE2A0223D9B6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233363"/>
            <a:ext cx="7772400" cy="6731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The Merkle Tree Construction</a:t>
            </a:r>
          </a:p>
        </p:txBody>
      </p:sp>
      <p:sp>
        <p:nvSpPr>
          <p:cNvPr id="1393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49275" y="820738"/>
            <a:ext cx="8199438" cy="38536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100" dirty="0"/>
              <a:t>Reduce length of ‘proofs’ – send less hashes of ‘other </a:t>
            </a:r>
            <a:r>
              <a:rPr lang="en-US" altLang="en-US" sz="2100" dirty="0" err="1"/>
              <a:t>msgs’</a:t>
            </a:r>
            <a:endParaRPr lang="en-GB" alt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23DD08-A68A-4F7E-B26D-2EBE97415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68" y="1337720"/>
            <a:ext cx="6980663" cy="33028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E764F-13FF-4735-8849-39D79AF03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42" y="4708351"/>
            <a:ext cx="8145771" cy="12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00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B821B-50C0-4251-8504-FE2A0223D9B6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233363"/>
            <a:ext cx="7772400" cy="6731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Merkle Tree: Proof of Inclusion (PoI)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3668" name="Rectangle 4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49275" y="820738"/>
                <a:ext cx="8199438" cy="537712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lnSpc>
                    <a:spcPct val="90000"/>
                  </a:lnSpc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100" dirty="0"/>
                  <a:t>To prove inclusion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sz="3200" dirty="0"/>
                  <a:t> </a:t>
                </a:r>
                <a:r>
                  <a:rPr lang="en-US" altLang="en-US" sz="2100" dirty="0"/>
                  <a:t>, send also ‘proofs’: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alt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altLang="en-US" sz="1700" dirty="0"/>
              </a:p>
            </p:txBody>
          </p:sp>
        </mc:Choice>
        <mc:Fallback xmlns="">
          <p:sp>
            <p:nvSpPr>
              <p:cNvPr id="139366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9275" y="820738"/>
                <a:ext cx="8199438" cy="537712"/>
              </a:xfrm>
              <a:blipFill>
                <a:blip r:embed="rId3"/>
                <a:stretch>
                  <a:fillRect l="-74" t="-23864" b="-36364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BC689EE-C23D-4D88-8A30-57F75B866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77" y="1628079"/>
            <a:ext cx="7438587" cy="36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3694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Blockchains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>
                <a:sym typeface="Wingdings" panose="05000000000000000000" pitchFamily="2" charset="2"/>
              </a:rPr>
              <a:t>Next slides set.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51554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4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4.6, 4.7, and 4.8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B94970-7923-4857-BA6F-AD2134BA9294}" type="slidenum">
              <a:rPr lang="he-IL" altLang="en-US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860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3988" cy="7366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Hash based MAC</a:t>
            </a:r>
          </a:p>
        </p:txBody>
      </p:sp>
      <p:sp>
        <p:nvSpPr>
          <p:cNvPr id="860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7175" y="1236745"/>
            <a:ext cx="8629650" cy="528670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100" dirty="0"/>
              <a:t>Hash-based MAC is often faster than </a:t>
            </a:r>
            <a:br>
              <a:rPr lang="en-GB" altLang="en-US" sz="3100" dirty="0"/>
            </a:br>
            <a:r>
              <a:rPr lang="en-GB" altLang="en-US" sz="3100" dirty="0"/>
              <a:t>block-cipher MAC 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100" dirty="0"/>
              <a:t>How? Heuristic constructions: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1093788" lvl="2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Are these secure assuming CRHF ? OWF ? Both ? </a:t>
            </a:r>
          </a:p>
          <a:p>
            <a:pPr marL="1411288" lvl="3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No.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But: all ‘secure in random oracle model’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0E68F8-6DCF-9941-9CE4-A3AF4B823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55" y="2844026"/>
            <a:ext cx="7543489" cy="16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1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19CC8B-3160-4B16-AB31-0F50EC77D3BF}" type="slidenum">
              <a:rPr lang="he-IL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880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1623"/>
            <a:ext cx="8354291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Hash-based MAC: HMAC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0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16724" y="1279005"/>
                <a:ext cx="8835242" cy="4748096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HMAC uses only the unkeyed hash function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altLang="en-US" sz="2400" dirty="0"/>
                  <a:t>:</a:t>
                </a:r>
              </a:p>
              <a:p>
                <a:pPr marL="341313" indent="-341313" algn="ctr" defTabSz="449263" eaLnBrk="1" hangingPunct="1">
                  <a:buFont typeface="Wingdings" pitchFamily="2" charset="2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HMAC</a:t>
                </a:r>
                <a:r>
                  <a:rPr lang="en-GB" altLang="en-US" sz="2400" b="1" i="1" baseline="-30000" dirty="0" err="1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(x)=h(k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|| h(k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|| x))</a:t>
                </a:r>
              </a:p>
              <a:p>
                <a:pPr marL="741363" lvl="1" indent="-28416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en-GB" altLang="en-US" sz="2400" dirty="0"/>
                  <a:t>fixed sequences (of 36x, 5Cx resp.), for max hamming distance btw 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dirty="0"/>
                  <a:t>and </a:t>
                </a:r>
                <a:r>
                  <a:rPr lang="en-GB" altLang="en-US" sz="2400" i="1" dirty="0"/>
                  <a:t>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.</a:t>
                </a:r>
                <a:r>
                  <a:rPr lang="en-GB" altLang="en-US" sz="2400" dirty="0"/>
                  <a:t> 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[BCK]: secure MAC under ‘reasonable assumptions’ [beyond our scope]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Widely deployed – for MAC, PRF and KDF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KDF – Key Derivation Function 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More results, more exposure </a:t>
                </a:r>
                <a:r>
                  <a:rPr lang="en-GB" altLang="en-US" sz="2400" dirty="0">
                    <a:sym typeface="Wingdings" panose="05000000000000000000" pitchFamily="2" charset="2"/>
                  </a:rPr>
                  <a:t> confidence!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ym typeface="Wingdings" panose="05000000000000000000" pitchFamily="2" charset="2"/>
                  </a:rPr>
                  <a:t>Hash are useful for MACs in another way: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ym typeface="Wingdings" panose="05000000000000000000" pitchFamily="2" charset="2"/>
                  </a:rPr>
                  <a:t>Hash then MAC.</a:t>
                </a:r>
                <a:endParaRPr lang="en-GB" altLang="en-US" sz="2400" dirty="0"/>
              </a:p>
            </p:txBody>
          </p:sp>
        </mc:Choice>
        <mc:Fallback>
          <p:sp>
            <p:nvSpPr>
              <p:cNvPr id="880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6724" y="1279005"/>
                <a:ext cx="8835242" cy="4748096"/>
              </a:xfrm>
              <a:blipFill>
                <a:blip r:embed="rId3"/>
                <a:stretch>
                  <a:fillRect l="-287" t="-1067" r="-862" b="-160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1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Generalization of collision-resistant hash</a:t>
                </a:r>
              </a:p>
              <a:p>
                <a:pPr lvl="1"/>
                <a:r>
                  <a:rPr lang="en-US" dirty="0"/>
                  <a:t>Input is a </a:t>
                </a:r>
                <a:r>
                  <a:rPr lang="en-US" b="1" dirty="0"/>
                  <a:t>sequence </a:t>
                </a:r>
                <a:r>
                  <a:rPr lang="en-US" dirty="0"/>
                  <a:t>of messages</a:t>
                </a:r>
              </a:p>
              <a:p>
                <a:pPr lvl="1"/>
                <a:r>
                  <a:rPr lang="en-US" dirty="0"/>
                  <a:t>Output is n-bit </a:t>
                </a:r>
                <a:r>
                  <a:rPr lang="en-US" b="1" dirty="0"/>
                  <a:t>digest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Three types of schemes:</a:t>
                </a:r>
              </a:p>
              <a:p>
                <a:pPr lvl="1"/>
                <a:r>
                  <a:rPr lang="en-US" dirty="0"/>
                  <a:t>Digest-chain</a:t>
                </a:r>
              </a:p>
              <a:p>
                <a:pPr lvl="1"/>
                <a:r>
                  <a:rPr lang="en-US" dirty="0"/>
                  <a:t>Merkle Digest (and Merkle trees)</a:t>
                </a:r>
              </a:p>
              <a:p>
                <a:pPr lvl="1"/>
                <a:r>
                  <a:rPr lang="en-US" dirty="0"/>
                  <a:t>Blockchains (and Bitcoin)</a:t>
                </a:r>
              </a:p>
              <a:p>
                <a:r>
                  <a:rPr lang="en-US" dirty="0"/>
                  <a:t>In other textbooks, this is referred to as Domain Extension.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1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98584" cy="779462"/>
          </a:xfrm>
        </p:spPr>
        <p:txBody>
          <a:bodyPr/>
          <a:lstStyle/>
          <a:p>
            <a:r>
              <a:rPr lang="en-US" dirty="0"/>
              <a:t>Digest-Chain Schemes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1"/>
                <a:ext cx="8229600" cy="1963964"/>
              </a:xfrm>
            </p:spPr>
            <p:txBody>
              <a:bodyPr/>
              <a:lstStyle/>
              <a:p>
                <a:r>
                  <a:rPr lang="en-US" dirty="0"/>
                  <a:t>Generalization of collision-resistant hash</a:t>
                </a:r>
              </a:p>
              <a:p>
                <a:pPr lvl="1"/>
                <a:r>
                  <a:rPr lang="en-US" dirty="0"/>
                  <a:t>Input is a </a:t>
                </a:r>
                <a:r>
                  <a:rPr lang="en-US" b="1" dirty="0"/>
                  <a:t>sequence </a:t>
                </a:r>
                <a:r>
                  <a:rPr lang="en-US" dirty="0"/>
                  <a:t>of messages</a:t>
                </a:r>
              </a:p>
              <a:p>
                <a:pPr lvl="1"/>
                <a:r>
                  <a:rPr lang="en-US" dirty="0"/>
                  <a:t>Output is n-bit </a:t>
                </a:r>
                <a:r>
                  <a:rPr lang="en-US" b="1" dirty="0"/>
                  <a:t>digest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1"/>
                <a:ext cx="8229600" cy="1963964"/>
              </a:xfrm>
              <a:blipFill>
                <a:blip r:embed="rId2"/>
                <a:stretch>
                  <a:fillRect l="-617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1DE6F-C5E4-754D-8759-02EF8CBD5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60" y="3084401"/>
            <a:ext cx="7717130" cy="23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8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C5389-A415-4063-AB31-783C30B6E145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76806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81975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 The 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Digest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07" name="Rectangle 1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4339" y="1056287"/>
                <a:ext cx="8591550" cy="2794420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The Merkle-</a:t>
                </a:r>
                <a:r>
                  <a:rPr lang="en-GB" altLang="en-US" sz="2200" dirty="0" err="1"/>
                  <a:t>Damgard</a:t>
                </a:r>
                <a:r>
                  <a:rPr lang="en-GB" altLang="en-US" sz="2200" dirty="0"/>
                  <a:t> construction of:</a:t>
                </a:r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Collision-Resistant Digest function from CRHF</a:t>
                </a:r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VIL CRHF from compression function (FIL CRHF):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alt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altLang="en-US" sz="1400" dirty="0"/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Idea: hash iteratively, message by message:</a:t>
                </a:r>
              </a:p>
              <a:p>
                <a:pPr marL="0" indent="0" defTabSz="449263" eaLnBrk="1" hangingPunct="1"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d>
                      <m:dPr>
                        <m:ctrl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altLang="en-US" sz="2400" dirty="0"/>
                          <m:t>, … , </m:t>
                        </m:r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Δ</m:t>
                        </m:r>
                        <m:d>
                          <m:dPr>
                            <m:ctrlPr>
                              <a:rPr lang="el-GR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altLang="en-US" sz="2400" dirty="0"/>
                              <m:t>, … , </m:t>
                            </m:r>
                            <m:sSub>
                              <m:sSubPr>
                                <m:ctrlPr>
                                  <a:rPr lang="en-GB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𝑙</m:t>
                                </m:r>
                                <m:r>
                                  <a:rPr lang="en-US" altLang="en-US" sz="200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;  </m:t>
                    </m:r>
                    <m:r>
                      <m:rPr>
                        <m:sty m:val="p"/>
                      </m:rPr>
                      <a:rPr lang="el-G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d>
                      <m:dPr>
                        <m:ctrl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GB" altLang="en-US" sz="2000" dirty="0">
                    <a:solidFill>
                      <a:srgbClr val="000000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𝑛</m:t>
                            </m:r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000" dirty="0">
                  <a:solidFill>
                    <a:srgbClr val="000000"/>
                  </a:solidFill>
                  <a:cs typeface="Times New Roman" pitchFamily="18" charset="0"/>
                </a:endParaRP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Lemma 4.2: if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</m:oMath>
                </a14:m>
                <a:r>
                  <a:rPr lang="en-GB" altLang="en-US" sz="2200" dirty="0"/>
                  <a:t> is a CRHF,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200" dirty="0"/>
                  <a:t> is a collision-resistant digest</a:t>
                </a: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Proof… (see details in textbook)</a:t>
                </a:r>
              </a:p>
            </p:txBody>
          </p:sp>
        </mc:Choice>
        <mc:Fallback xmlns="">
          <p:sp>
            <p:nvSpPr>
              <p:cNvPr id="76807" name="Rectangle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339" y="1056287"/>
                <a:ext cx="8591550" cy="2794420"/>
              </a:xfrm>
              <a:blipFill>
                <a:blip r:embed="rId5"/>
                <a:stretch>
                  <a:fillRect l="-142" t="-1089" b="-3486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E3D94AB-F76E-AE44-A04F-E0136F8B1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7" y="3948235"/>
            <a:ext cx="8376745" cy="18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356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4E20E-F1C1-4BE7-9302-342BCACF5CFA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7578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3988" cy="73342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VIL CRHF from FIL CRHF </a:t>
            </a:r>
          </a:p>
        </p:txBody>
      </p:sp>
      <p:sp>
        <p:nvSpPr>
          <p:cNvPr id="757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1371" y="903034"/>
            <a:ext cx="8041142" cy="525746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600" dirty="0"/>
              <a:t>Recall</a:t>
            </a:r>
            <a:r>
              <a:rPr lang="en-GB" altLang="en-US" sz="2600" dirty="0">
                <a:solidFill>
                  <a:srgbClr val="0000FF"/>
                </a:solidFill>
              </a:rPr>
              <a:t>: design and cryptanalyze simple (FIL) function, use it to construct strong (VIL) function</a:t>
            </a:r>
          </a:p>
          <a:p>
            <a:pPr marL="341313" indent="-341313" defTabSz="449263" eaLnBrk="1" hangingPunct="1">
              <a:spcBef>
                <a:spcPts val="8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600" dirty="0"/>
              <a:t>Build VIL </a:t>
            </a:r>
            <a:r>
              <a:rPr lang="en-GB" altLang="en-US" sz="2200" dirty="0"/>
              <a:t>CRHF 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GB" altLang="en-US" sz="26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200" dirty="0"/>
              <a:t> </a:t>
            </a:r>
            <a:r>
              <a:rPr lang="en-GB" altLang="en-US" sz="2600" dirty="0"/>
              <a:t>from FIL</a:t>
            </a:r>
            <a:r>
              <a:rPr lang="en-GB" altLang="en-US" sz="2200" dirty="0"/>
              <a:t> CRHF </a:t>
            </a:r>
            <a:br>
              <a:rPr lang="en-GB" altLang="en-US" sz="2200" dirty="0"/>
            </a:br>
            <a:r>
              <a:rPr lang="en-GB" altLang="en-US" sz="2200" dirty="0"/>
              <a:t>(aka </a:t>
            </a:r>
            <a:r>
              <a:rPr lang="en-GB" altLang="en-US" sz="2200" u="sng" dirty="0"/>
              <a:t>compression function</a:t>
            </a:r>
            <a:r>
              <a:rPr lang="en-GB" altLang="en-US" sz="2200" dirty="0"/>
              <a:t>)  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comp:{0,1}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GB" altLang="en-US" sz="26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200" dirty="0"/>
              <a:t> </a:t>
            </a:r>
            <a:endParaRPr lang="en-GB" altLang="en-US" sz="2600" dirty="0"/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E.g.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 m=2n</a:t>
            </a:r>
            <a:r>
              <a:rPr lang="en-GB" altLang="en-US" dirty="0">
                <a:latin typeface="Times New Roman" pitchFamily="18" charset="0"/>
                <a:cs typeface="Times New Roman" pitchFamily="18" charset="0"/>
              </a:rPr>
              <a:t> , i.e.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comp:{0,1}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2n</a:t>
            </a:r>
            <a:r>
              <a:rPr lang="en-GB" altLang="en-US" sz="22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000" dirty="0"/>
              <a:t> </a:t>
            </a: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endParaRPr lang="en-GB" altLang="en-US" dirty="0">
              <a:latin typeface="Times New Roman" pitchFamily="18" charset="0"/>
              <a:cs typeface="Times New Roman" pitchFamily="18" charset="0"/>
            </a:endParaRPr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The Merkle-</a:t>
            </a:r>
            <a:r>
              <a:rPr lang="en-GB" altLang="en-US" sz="2400" dirty="0" err="1"/>
              <a:t>Damgard</a:t>
            </a:r>
            <a:r>
              <a:rPr lang="en-GB" altLang="en-US" sz="2400" dirty="0"/>
              <a:t> constructs a CRHF from a compression function </a:t>
            </a:r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Requires `MD-strengthening’ extension [see text]</a:t>
            </a:r>
          </a:p>
        </p:txBody>
      </p:sp>
      <p:sp>
        <p:nvSpPr>
          <p:cNvPr id="75783" name="AutoShape 4"/>
          <p:cNvSpPr>
            <a:spLocks noChangeArrowheads="1"/>
          </p:cNvSpPr>
          <p:nvPr/>
        </p:nvSpPr>
        <p:spPr bwMode="auto">
          <a:xfrm rot="-5400000">
            <a:off x="2563813" y="3524840"/>
            <a:ext cx="1439862" cy="1008062"/>
          </a:xfrm>
          <a:custGeom>
            <a:avLst/>
            <a:gdLst>
              <a:gd name="T0" fmla="*/ 2147483647 w 21600"/>
              <a:gd name="T1" fmla="*/ 1097802526 h 21600"/>
              <a:gd name="T2" fmla="*/ 2147483647 w 21600"/>
              <a:gd name="T3" fmla="*/ 2147483647 h 21600"/>
              <a:gd name="T4" fmla="*/ 799771148 w 21600"/>
              <a:gd name="T5" fmla="*/ 1097802526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</a:p>
        </p:txBody>
      </p:sp>
      <p:sp>
        <p:nvSpPr>
          <p:cNvPr id="75784" name="Line 5"/>
          <p:cNvSpPr>
            <a:spLocks noChangeShapeType="1"/>
          </p:cNvSpPr>
          <p:nvPr/>
        </p:nvSpPr>
        <p:spPr bwMode="auto">
          <a:xfrm>
            <a:off x="3787775" y="4047127"/>
            <a:ext cx="12954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5" name="Line 6"/>
          <p:cNvSpPr>
            <a:spLocks noChangeShapeType="1"/>
          </p:cNvSpPr>
          <p:nvPr/>
        </p:nvSpPr>
        <p:spPr bwMode="auto">
          <a:xfrm>
            <a:off x="2351088" y="3713752"/>
            <a:ext cx="4286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6" name="Text Box 7"/>
          <p:cNvSpPr txBox="1">
            <a:spLocks noChangeArrowheads="1"/>
          </p:cNvSpPr>
          <p:nvPr/>
        </p:nvSpPr>
        <p:spPr bwMode="auto">
          <a:xfrm>
            <a:off x="874713" y="3321640"/>
            <a:ext cx="137439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5787" name="Text Box 8"/>
          <p:cNvSpPr txBox="1">
            <a:spLocks noChangeArrowheads="1"/>
          </p:cNvSpPr>
          <p:nvPr/>
        </p:nvSpPr>
        <p:spPr bwMode="auto">
          <a:xfrm>
            <a:off x="4171950" y="3497852"/>
            <a:ext cx="256221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comp(x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5788" name="Line 9"/>
          <p:cNvSpPr>
            <a:spLocks noChangeShapeType="1"/>
          </p:cNvSpPr>
          <p:nvPr/>
        </p:nvSpPr>
        <p:spPr bwMode="auto">
          <a:xfrm>
            <a:off x="2333625" y="430906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9" name="Text Box 10"/>
          <p:cNvSpPr txBox="1">
            <a:spLocks noChangeArrowheads="1"/>
          </p:cNvSpPr>
          <p:nvPr/>
        </p:nvSpPr>
        <p:spPr bwMode="auto">
          <a:xfrm>
            <a:off x="904875" y="4078877"/>
            <a:ext cx="137439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20752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9CF7D4-185B-4BF5-8D6F-9B5BCCF6422D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grpSp>
        <p:nvGrpSpPr>
          <p:cNvPr id="79877" name="Group 2"/>
          <p:cNvGrpSpPr>
            <a:grpSpLocks/>
          </p:cNvGrpSpPr>
          <p:nvPr/>
        </p:nvGrpSpPr>
        <p:grpSpPr bwMode="auto">
          <a:xfrm>
            <a:off x="1073150" y="4256188"/>
            <a:ext cx="3933826" cy="602803"/>
            <a:chOff x="757" y="2643"/>
            <a:chExt cx="2478" cy="284"/>
          </a:xfrm>
        </p:grpSpPr>
        <p:sp>
          <p:nvSpPr>
            <p:cNvPr id="79902" name="Rectangle 3"/>
            <p:cNvSpPr>
              <a:spLocks noChangeArrowheads="1"/>
            </p:cNvSpPr>
            <p:nvPr/>
          </p:nvSpPr>
          <p:spPr bwMode="auto">
            <a:xfrm>
              <a:off x="1590" y="2656"/>
              <a:ext cx="724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p:sp>
          <p:nvSpPr>
            <p:cNvPr id="79903" name="Rectangle 4"/>
            <p:cNvSpPr>
              <a:spLocks noChangeArrowheads="1"/>
            </p:cNvSpPr>
            <p:nvPr/>
          </p:nvSpPr>
          <p:spPr bwMode="auto">
            <a:xfrm>
              <a:off x="2674" y="2643"/>
              <a:ext cx="561" cy="28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bin(|x|)</a:t>
              </a:r>
            </a:p>
          </p:txBody>
        </p:sp>
        <p:sp>
          <p:nvSpPr>
            <p:cNvPr id="79904" name="Rectangle 5"/>
            <p:cNvSpPr>
              <a:spLocks noChangeArrowheads="1"/>
            </p:cNvSpPr>
            <p:nvPr/>
          </p:nvSpPr>
          <p:spPr bwMode="auto">
            <a:xfrm>
              <a:off x="2053" y="2656"/>
              <a:ext cx="621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x[l]||10</a:t>
              </a:r>
              <a:r>
                <a:rPr lang="en-GB" altLang="en-US" sz="1600" i="1" baseline="30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k</a:t>
              </a:r>
              <a:endParaRPr lang="en-GB" altLang="en-US" sz="1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905" name="Rectangle 6"/>
            <p:cNvSpPr>
              <a:spLocks noChangeArrowheads="1"/>
            </p:cNvSpPr>
            <p:nvPr/>
          </p:nvSpPr>
          <p:spPr bwMode="auto">
            <a:xfrm>
              <a:off x="1162" y="2656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x[2]</a:t>
              </a:r>
            </a:p>
          </p:txBody>
        </p:sp>
        <p:sp>
          <p:nvSpPr>
            <p:cNvPr id="79906" name="Rectangle 7"/>
            <p:cNvSpPr>
              <a:spLocks noChangeArrowheads="1"/>
            </p:cNvSpPr>
            <p:nvPr/>
          </p:nvSpPr>
          <p:spPr bwMode="auto">
            <a:xfrm>
              <a:off x="757" y="2656"/>
              <a:ext cx="405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x[1]</a:t>
              </a:r>
            </a:p>
          </p:txBody>
        </p:sp>
        <p:sp>
          <p:nvSpPr>
            <p:cNvPr id="79907" name="Line 8"/>
            <p:cNvSpPr>
              <a:spLocks noChangeShapeType="1"/>
            </p:cNvSpPr>
            <p:nvPr/>
          </p:nvSpPr>
          <p:spPr bwMode="auto">
            <a:xfrm>
              <a:off x="757" y="2656"/>
              <a:ext cx="2420" cy="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8" name="Line 9"/>
            <p:cNvSpPr>
              <a:spLocks noChangeShapeType="1"/>
            </p:cNvSpPr>
            <p:nvPr/>
          </p:nvSpPr>
          <p:spPr bwMode="auto">
            <a:xfrm flipV="1">
              <a:off x="757" y="2925"/>
              <a:ext cx="2418" cy="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9" name="Line 10"/>
            <p:cNvSpPr>
              <a:spLocks noChangeShapeType="1"/>
            </p:cNvSpPr>
            <p:nvPr/>
          </p:nvSpPr>
          <p:spPr bwMode="auto">
            <a:xfrm>
              <a:off x="757" y="2656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0" name="Line 11"/>
            <p:cNvSpPr>
              <a:spLocks noChangeShapeType="1"/>
            </p:cNvSpPr>
            <p:nvPr/>
          </p:nvSpPr>
          <p:spPr bwMode="auto">
            <a:xfrm>
              <a:off x="1162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1" name="Line 12"/>
            <p:cNvSpPr>
              <a:spLocks noChangeShapeType="1"/>
            </p:cNvSpPr>
            <p:nvPr/>
          </p:nvSpPr>
          <p:spPr bwMode="auto">
            <a:xfrm>
              <a:off x="1590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2" name="Line 13"/>
            <p:cNvSpPr>
              <a:spLocks noChangeShapeType="1"/>
            </p:cNvSpPr>
            <p:nvPr/>
          </p:nvSpPr>
          <p:spPr bwMode="auto">
            <a:xfrm>
              <a:off x="2674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3" name="Line 14"/>
            <p:cNvSpPr>
              <a:spLocks noChangeShapeType="1"/>
            </p:cNvSpPr>
            <p:nvPr/>
          </p:nvSpPr>
          <p:spPr bwMode="auto">
            <a:xfrm flipH="1">
              <a:off x="3194" y="2659"/>
              <a:ext cx="7" cy="26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4" name="Line 15"/>
            <p:cNvSpPr>
              <a:spLocks noChangeShapeType="1"/>
            </p:cNvSpPr>
            <p:nvPr/>
          </p:nvSpPr>
          <p:spPr bwMode="auto">
            <a:xfrm>
              <a:off x="2111" y="2643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878" name="Rectangle 16"/>
          <p:cNvSpPr>
            <a:spLocks noGrp="1" noChangeArrowheads="1"/>
          </p:cNvSpPr>
          <p:nvPr>
            <p:ph type="title"/>
          </p:nvPr>
        </p:nvSpPr>
        <p:spPr>
          <a:xfrm>
            <a:off x="533400" y="342900"/>
            <a:ext cx="7773988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err="1"/>
              <a:t>Merkle</a:t>
            </a:r>
            <a:r>
              <a:rPr lang="en-GB" altLang="en-US" sz="3800"/>
              <a:t> - </a:t>
            </a:r>
            <a:r>
              <a:rPr lang="en-GB" altLang="en-US" sz="3800" err="1"/>
              <a:t>Damgard</a:t>
            </a:r>
            <a:r>
              <a:rPr lang="en-GB" altLang="en-US" sz="3800"/>
              <a:t> Length-Padding</a:t>
            </a:r>
          </a:p>
        </p:txBody>
      </p:sp>
      <p:sp>
        <p:nvSpPr>
          <p:cNvPr id="79879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261938" y="1016000"/>
            <a:ext cx="8591550" cy="3280001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Aka </a:t>
            </a:r>
            <a:r>
              <a:rPr lang="en-GB" altLang="en-US" sz="2400" err="1"/>
              <a:t>Merkle</a:t>
            </a:r>
            <a:r>
              <a:rPr lang="en-GB" altLang="en-US" sz="2400"/>
              <a:t> - </a:t>
            </a:r>
            <a:r>
              <a:rPr lang="en-GB" altLang="en-US" sz="2400" err="1"/>
              <a:t>Damgard</a:t>
            </a:r>
            <a:r>
              <a:rPr lang="en-GB" altLang="en-US" sz="2400"/>
              <a:t> Strengthening </a:t>
            </a:r>
            <a:endParaRPr lang="en-GB" altLang="en-US" sz="2200"/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Let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pad(x)=1||0</a:t>
            </a:r>
            <a:r>
              <a:rPr lang="en-GB" altLang="en-US" sz="2200" i="1" baseline="3000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GB" altLang="en-US" sz="2200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(|x|) ; x’=x||pad(x)</a:t>
            </a:r>
          </a:p>
          <a:p>
            <a:pPr marL="741363" lvl="1" indent="-28416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100"/>
              <a:t>Where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GB" altLang="en-US" sz="2100" i="1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(|x|) </a:t>
            </a:r>
            <a:r>
              <a:rPr lang="en-GB" altLang="en-US" sz="2100"/>
              <a:t>is the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100"/>
              <a:t>–bit binary representation of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|x|</a:t>
            </a:r>
            <a:endParaRPr lang="en-GB" altLang="en-US" sz="2100"/>
          </a:p>
          <a:p>
            <a:pPr marL="741363" lvl="1" indent="-28416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100"/>
              <a:t>And: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|x|+|pad(x)|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0 mod L</a:t>
            </a:r>
            <a:endParaRPr lang="en-GB" altLang="en-US" sz="2100">
              <a:sym typeface="Symbol" pitchFamily="18" charset="2"/>
            </a:endParaRPr>
          </a:p>
          <a:p>
            <a:pPr marL="668338" lvl="1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800"/>
              <a:t>Simplify: assume </a:t>
            </a:r>
            <a:r>
              <a:rPr lang="en-GB" altLang="en-US" sz="1800" i="1">
                <a:latin typeface="Times New Roman" pitchFamily="18" charset="0"/>
                <a:cs typeface="Times New Roman" pitchFamily="18" charset="0"/>
              </a:rPr>
              <a:t>|x|</a:t>
            </a:r>
            <a:r>
              <a:rPr lang="en-GB" altLang="en-US" sz="18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0 mod L, |pad(x)|=L</a:t>
            </a:r>
            <a:endParaRPr lang="en-GB" altLang="en-US" sz="1800"/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Let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=IV</a:t>
            </a:r>
            <a:r>
              <a:rPr lang="en-GB" altLang="en-US" sz="2200"/>
              <a:t> be some fixed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200" i="1"/>
              <a:t> </a:t>
            </a:r>
            <a:r>
              <a:rPr lang="en-GB" altLang="en-US" sz="2200"/>
              <a:t>bits (IV=Initialization Value)</a:t>
            </a: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For </a:t>
            </a:r>
            <a:r>
              <a:rPr lang="en-GB" altLang="en-US" sz="2200" i="1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=1,..|x’|/L </a:t>
            </a:r>
            <a:r>
              <a:rPr lang="en-GB" altLang="en-US" sz="2200"/>
              <a:t>let </a:t>
            </a:r>
            <a:r>
              <a:rPr lang="en-GB" altLang="en-US" sz="2200" i="1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200" i="1" baseline="-2500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=c(x’[</a:t>
            </a:r>
            <a:r>
              <a:rPr lang="en-GB" altLang="en-US" sz="2200" i="1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],y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Output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MD[c]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IV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(x)=y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l+1</a:t>
            </a:r>
          </a:p>
        </p:txBody>
      </p:sp>
      <p:sp>
        <p:nvSpPr>
          <p:cNvPr id="79880" name="AutoShape 18"/>
          <p:cNvSpPr>
            <a:spLocks noChangeArrowheads="1"/>
          </p:cNvSpPr>
          <p:nvPr/>
        </p:nvSpPr>
        <p:spPr bwMode="auto">
          <a:xfrm rot="-5400000">
            <a:off x="1359694" y="5575219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81" name="Line 19"/>
          <p:cNvSpPr>
            <a:spLocks noChangeShapeType="1"/>
          </p:cNvSpPr>
          <p:nvPr/>
        </p:nvSpPr>
        <p:spPr bwMode="auto">
          <a:xfrm>
            <a:off x="1870075" y="5669675"/>
            <a:ext cx="246063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2" name="Line 20"/>
          <p:cNvSpPr>
            <a:spLocks noChangeShapeType="1"/>
          </p:cNvSpPr>
          <p:nvPr/>
        </p:nvSpPr>
        <p:spPr bwMode="auto">
          <a:xfrm>
            <a:off x="1219200" y="5682375"/>
            <a:ext cx="4286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3" name="Line 21"/>
          <p:cNvSpPr>
            <a:spLocks noChangeShapeType="1"/>
          </p:cNvSpPr>
          <p:nvPr/>
        </p:nvSpPr>
        <p:spPr bwMode="auto">
          <a:xfrm flipV="1">
            <a:off x="1458913" y="4882275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4" name="Text Box 22"/>
          <p:cNvSpPr txBox="1">
            <a:spLocks noChangeArrowheads="1"/>
          </p:cNvSpPr>
          <p:nvPr/>
        </p:nvSpPr>
        <p:spPr bwMode="auto">
          <a:xfrm>
            <a:off x="747713" y="5441075"/>
            <a:ext cx="4683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IV</a:t>
            </a:r>
          </a:p>
        </p:txBody>
      </p:sp>
      <p:sp>
        <p:nvSpPr>
          <p:cNvPr id="79885" name="Line 23"/>
          <p:cNvSpPr>
            <a:spLocks noChangeShapeType="1"/>
          </p:cNvSpPr>
          <p:nvPr/>
        </p:nvSpPr>
        <p:spPr bwMode="auto">
          <a:xfrm>
            <a:off x="1458913" y="5426788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6" name="AutoShape 24"/>
          <p:cNvSpPr>
            <a:spLocks noChangeArrowheads="1"/>
          </p:cNvSpPr>
          <p:nvPr/>
        </p:nvSpPr>
        <p:spPr bwMode="auto">
          <a:xfrm rot="-5400000">
            <a:off x="1828007" y="5572044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87" name="Line 25"/>
          <p:cNvSpPr>
            <a:spLocks noChangeShapeType="1"/>
          </p:cNvSpPr>
          <p:nvPr/>
        </p:nvSpPr>
        <p:spPr bwMode="auto">
          <a:xfrm>
            <a:off x="2338388" y="5672850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8" name="Line 26"/>
          <p:cNvSpPr>
            <a:spLocks noChangeShapeType="1"/>
          </p:cNvSpPr>
          <p:nvPr/>
        </p:nvSpPr>
        <p:spPr bwMode="auto">
          <a:xfrm flipV="1">
            <a:off x="1927225" y="4879100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9" name="Line 27"/>
          <p:cNvSpPr>
            <a:spLocks noChangeShapeType="1"/>
          </p:cNvSpPr>
          <p:nvPr/>
        </p:nvSpPr>
        <p:spPr bwMode="auto">
          <a:xfrm>
            <a:off x="1927225" y="5423613"/>
            <a:ext cx="188913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0" name="AutoShape 28"/>
          <p:cNvSpPr>
            <a:spLocks noChangeArrowheads="1"/>
          </p:cNvSpPr>
          <p:nvPr/>
        </p:nvSpPr>
        <p:spPr bwMode="auto">
          <a:xfrm rot="-5400000">
            <a:off x="3734594" y="5565694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91" name="Line 29"/>
          <p:cNvSpPr>
            <a:spLocks noChangeShapeType="1"/>
          </p:cNvSpPr>
          <p:nvPr/>
        </p:nvSpPr>
        <p:spPr bwMode="auto">
          <a:xfrm flipV="1">
            <a:off x="3833813" y="4872750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2" name="Line 30"/>
          <p:cNvSpPr>
            <a:spLocks noChangeShapeType="1"/>
          </p:cNvSpPr>
          <p:nvPr/>
        </p:nvSpPr>
        <p:spPr bwMode="auto">
          <a:xfrm>
            <a:off x="3833813" y="5417263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3" name="AutoShape 31"/>
          <p:cNvSpPr>
            <a:spLocks noChangeArrowheads="1"/>
          </p:cNvSpPr>
          <p:nvPr/>
        </p:nvSpPr>
        <p:spPr bwMode="auto">
          <a:xfrm rot="-5400000">
            <a:off x="4210844" y="5562519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94" name="Line 32"/>
          <p:cNvSpPr>
            <a:spLocks noChangeShapeType="1"/>
          </p:cNvSpPr>
          <p:nvPr/>
        </p:nvSpPr>
        <p:spPr bwMode="auto">
          <a:xfrm>
            <a:off x="4721225" y="5685550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5" name="Line 33"/>
          <p:cNvSpPr>
            <a:spLocks noChangeShapeType="1"/>
          </p:cNvSpPr>
          <p:nvPr/>
        </p:nvSpPr>
        <p:spPr bwMode="auto">
          <a:xfrm flipV="1">
            <a:off x="4310063" y="4869575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6" name="Line 34"/>
          <p:cNvSpPr>
            <a:spLocks noChangeShapeType="1"/>
          </p:cNvSpPr>
          <p:nvPr/>
        </p:nvSpPr>
        <p:spPr bwMode="auto">
          <a:xfrm>
            <a:off x="4310063" y="5414088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7" name="Line 35"/>
          <p:cNvSpPr>
            <a:spLocks noChangeShapeType="1"/>
          </p:cNvSpPr>
          <p:nvPr/>
        </p:nvSpPr>
        <p:spPr bwMode="auto">
          <a:xfrm flipV="1">
            <a:off x="4249738" y="5677613"/>
            <a:ext cx="249237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8" name="Line 36"/>
          <p:cNvSpPr>
            <a:spLocks noChangeShapeType="1"/>
          </p:cNvSpPr>
          <p:nvPr/>
        </p:nvSpPr>
        <p:spPr bwMode="auto">
          <a:xfrm>
            <a:off x="3673475" y="5679200"/>
            <a:ext cx="3492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9" name="Text Box 37"/>
          <p:cNvSpPr txBox="1">
            <a:spLocks noChangeArrowheads="1"/>
          </p:cNvSpPr>
          <p:nvPr/>
        </p:nvSpPr>
        <p:spPr bwMode="auto">
          <a:xfrm>
            <a:off x="5006975" y="545695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p:sp>
        <p:nvSpPr>
          <p:cNvPr id="79900" name="Text Box 38"/>
          <p:cNvSpPr txBox="1">
            <a:spLocks noChangeArrowheads="1"/>
          </p:cNvSpPr>
          <p:nvPr/>
        </p:nvSpPr>
        <p:spPr bwMode="auto">
          <a:xfrm>
            <a:off x="4914900" y="5441075"/>
            <a:ext cx="23717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h(x)=y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l+1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=c(|x|,</a:t>
            </a:r>
            <a:r>
              <a:rPr lang="en-GB" altLang="en-US" sz="2400" i="1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400" i="1" baseline="-2500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378343" name="Text Box 39"/>
          <p:cNvSpPr txBox="1">
            <a:spLocks noChangeArrowheads="1"/>
          </p:cNvSpPr>
          <p:nvPr/>
        </p:nvSpPr>
        <p:spPr bwMode="auto">
          <a:xfrm>
            <a:off x="5840188" y="3758675"/>
            <a:ext cx="2719687" cy="1119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rgbClr val="FF00FF"/>
              </a:buClr>
              <a:buSzPct val="100000"/>
              <a:buFont typeface="Tahoma" pitchFamily="34" charset="0"/>
              <a:buNone/>
            </a:pPr>
            <a:r>
              <a:rPr lang="en-GB" altLang="en-US" sz="1800" dirty="0">
                <a:solidFill>
                  <a:srgbClr val="FF00FF"/>
                </a:solidFill>
                <a:latin typeface="Tahoma" pitchFamily="34" charset="0"/>
                <a:cs typeface="Times New Roman" pitchFamily="18" charset="0"/>
              </a:rPr>
              <a:t>This is just a high level idea, care needed to avoid collisions</a:t>
            </a:r>
            <a:endParaRPr lang="en-GB" altLang="en-US" sz="1800" dirty="0">
              <a:solidFill>
                <a:srgbClr val="FF00FF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buClr>
                <a:srgbClr val="FF00FF"/>
              </a:buClr>
              <a:buSzPct val="100000"/>
              <a:buFont typeface="Times New Roman" pitchFamily="18" charset="0"/>
              <a:buNone/>
            </a:pPr>
            <a:endParaRPr lang="en-GB" altLang="en-US" sz="1800" dirty="0">
              <a:solidFill>
                <a:srgbClr val="FF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26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7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29011</TotalTime>
  <Words>1447</Words>
  <Application>Microsoft Macintosh PowerPoint</Application>
  <PresentationFormat>On-screen Show (4:3)</PresentationFormat>
  <Paragraphs>264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Cambria Math</vt:lpstr>
      <vt:lpstr>Garamond</vt:lpstr>
      <vt:lpstr>Symbol</vt:lpstr>
      <vt:lpstr>Tahoma</vt:lpstr>
      <vt:lpstr>Times New Roman</vt:lpstr>
      <vt:lpstr>Wingdings</vt:lpstr>
      <vt:lpstr>Edge</vt:lpstr>
      <vt:lpstr>CSE 3400 - Introduction to Computer &amp; Network Security  (aka: Introduction to Cybersecurity)  Lecture 7 Hash Functions – Part II </vt:lpstr>
      <vt:lpstr>Outline</vt:lpstr>
      <vt:lpstr>Hash based MAC</vt:lpstr>
      <vt:lpstr>Hash-based MAC: HMAC</vt:lpstr>
      <vt:lpstr>Digest Schemes</vt:lpstr>
      <vt:lpstr>Digest-Chain Schemes </vt:lpstr>
      <vt:lpstr> The Merkle-Damgard Digest Function</vt:lpstr>
      <vt:lpstr>VIL CRHF from FIL CRHF </vt:lpstr>
      <vt:lpstr>Merkle - Damgard Length-Padding</vt:lpstr>
      <vt:lpstr>The Digest-Chain Extend Function</vt:lpstr>
      <vt:lpstr> The Merkle-Damgard Extend Function</vt:lpstr>
      <vt:lpstr>Merkle Digest Schemes</vt:lpstr>
      <vt:lpstr>Merkle digest scheme: definition</vt:lpstr>
      <vt:lpstr>Merkle digest: correctness and security</vt:lpstr>
      <vt:lpstr>Proof of Consistency (PoC)</vt:lpstr>
      <vt:lpstr>Secure Proof of Consistency</vt:lpstr>
      <vt:lpstr>Two-layered Merkle tree</vt:lpstr>
      <vt:lpstr>Two-layered Merkle tree</vt:lpstr>
      <vt:lpstr>To verify inclusion of m_2…</vt:lpstr>
      <vt:lpstr>The Merkle Tree Construction</vt:lpstr>
      <vt:lpstr>Merkle Tree: Proof of Inclusion (PoI)</vt:lpstr>
      <vt:lpstr>Blockchains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Almashaqbeh, Ghada</cp:lastModifiedBy>
  <cp:revision>36</cp:revision>
  <cp:lastPrinted>1601-01-01T00:00:00Z</cp:lastPrinted>
  <dcterms:created xsi:type="dcterms:W3CDTF">2003-03-23T06:19:47Z</dcterms:created>
  <dcterms:modified xsi:type="dcterms:W3CDTF">2022-03-10T19:32:31Z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